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itses.com/animation/swfs/digestion.swf" TargetMode="External"/><Relationship Id="rId2" Type="http://schemas.openxmlformats.org/officeDocument/2006/relationships/hyperlink" Target="https://www.youtube.com/watch?v=1h2VW8USCA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ience.nationalgeographic.com/science/health-and-human-body/human-body/digestive-system-articl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Digestion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Pathway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3: Absorbing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724417"/>
            <a:ext cx="10394707" cy="3311189"/>
          </a:xfrm>
        </p:spPr>
        <p:txBody>
          <a:bodyPr/>
          <a:lstStyle/>
          <a:p>
            <a:r>
              <a:rPr lang="en-US" sz="2400" dirty="0"/>
              <a:t>Absorption: </a:t>
            </a:r>
            <a:r>
              <a:rPr lang="en-US" sz="2400" dirty="0" smtClean="0">
                <a:solidFill>
                  <a:srgbClr val="00B0F0"/>
                </a:solidFill>
              </a:rPr>
              <a:t>The process in which nutrients are absorbed by the small and large intestine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small intestine is covered with </a:t>
            </a:r>
            <a:r>
              <a:rPr lang="en-US" sz="2400" dirty="0" smtClean="0">
                <a:solidFill>
                  <a:srgbClr val="00B0F0"/>
                </a:solidFill>
              </a:rPr>
              <a:t>villi</a:t>
            </a:r>
            <a:r>
              <a:rPr lang="en-US" sz="2400" dirty="0" smtClean="0"/>
              <a:t> </a:t>
            </a:r>
            <a:r>
              <a:rPr lang="en-US" sz="2400" dirty="0"/>
              <a:t>to help increase the rate at which nutrients are absorbed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villi: fold-like structures lining the wall of the small intestine, which increase the </a:t>
            </a:r>
            <a:r>
              <a:rPr lang="en-US" sz="2400" dirty="0" smtClean="0">
                <a:solidFill>
                  <a:srgbClr val="00B0F0"/>
                </a:solidFill>
              </a:rPr>
              <a:t>surface area </a:t>
            </a:r>
            <a:r>
              <a:rPr lang="en-US" sz="2400" dirty="0" smtClean="0"/>
              <a:t> </a:t>
            </a:r>
            <a:r>
              <a:rPr lang="en-US" sz="2400" dirty="0"/>
              <a:t>available to absorb nutrients.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323" y="4574834"/>
            <a:ext cx="2466304" cy="1849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323" y="4574834"/>
            <a:ext cx="2012945" cy="19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1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3: Absorbing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large intestine reabsorbs </a:t>
            </a:r>
            <a:r>
              <a:rPr lang="en-US" dirty="0" smtClean="0">
                <a:solidFill>
                  <a:srgbClr val="00B0F0"/>
                </a:solidFill>
              </a:rPr>
              <a:t>water</a:t>
            </a:r>
            <a:r>
              <a:rPr lang="en-US" dirty="0" smtClean="0"/>
              <a:t> </a:t>
            </a:r>
            <a:r>
              <a:rPr lang="en-US" dirty="0"/>
              <a:t>and some </a:t>
            </a:r>
            <a:r>
              <a:rPr lang="en-US" dirty="0" smtClean="0">
                <a:solidFill>
                  <a:srgbClr val="00B0F0"/>
                </a:solidFill>
              </a:rPr>
              <a:t>minerals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smtClean="0">
                <a:solidFill>
                  <a:srgbClr val="00B0F0"/>
                </a:solidFill>
              </a:rPr>
              <a:t>peristalsis</a:t>
            </a:r>
            <a:r>
              <a:rPr lang="en-US" dirty="0" smtClean="0"/>
              <a:t> </a:t>
            </a:r>
            <a:r>
              <a:rPr lang="en-US" dirty="0"/>
              <a:t>moves the undigested food along the digestive system.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role of bacteria in digestion</a:t>
            </a:r>
          </a:p>
          <a:p>
            <a:r>
              <a:rPr lang="en-US" dirty="0"/>
              <a:t>Beneficial bacteria aid in the breakdown and absorption of </a:t>
            </a:r>
            <a:r>
              <a:rPr lang="en-US" dirty="0" smtClean="0">
                <a:solidFill>
                  <a:srgbClr val="00B0F0"/>
                </a:solidFill>
              </a:rPr>
              <a:t>food</a:t>
            </a:r>
            <a:r>
              <a:rPr lang="en-US" dirty="0" smtClean="0"/>
              <a:t> </a:t>
            </a:r>
            <a:r>
              <a:rPr lang="en-US" dirty="0"/>
              <a:t>and use undigested material to make </a:t>
            </a:r>
            <a:r>
              <a:rPr lang="en-US" dirty="0" smtClean="0">
                <a:solidFill>
                  <a:srgbClr val="00B0F0"/>
                </a:solidFill>
              </a:rPr>
              <a:t>vitamins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Ex. Vitamin K, which helps your blood clot.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153" y="4239833"/>
            <a:ext cx="3078922" cy="2074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848" y="918883"/>
            <a:ext cx="2650659" cy="20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4: eliminating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/>
              <a:t>Any solid material, undigested by the end of the large intestine is called </a:t>
            </a:r>
            <a:r>
              <a:rPr lang="en-US" sz="2800" dirty="0" smtClean="0">
                <a:solidFill>
                  <a:srgbClr val="00B0F0"/>
                </a:solidFill>
              </a:rPr>
              <a:t>feces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Feces are stored in the </a:t>
            </a:r>
            <a:r>
              <a:rPr lang="en-US" sz="2800" dirty="0" smtClean="0">
                <a:solidFill>
                  <a:srgbClr val="00B0F0"/>
                </a:solidFill>
              </a:rPr>
              <a:t>rectum</a:t>
            </a:r>
            <a:r>
              <a:rPr lang="en-US" sz="2800" dirty="0" smtClean="0"/>
              <a:t> </a:t>
            </a:r>
            <a:r>
              <a:rPr lang="en-US" sz="2800" dirty="0"/>
              <a:t>until they are eliminated through the </a:t>
            </a:r>
            <a:r>
              <a:rPr lang="en-US" sz="2800" dirty="0" smtClean="0">
                <a:solidFill>
                  <a:srgbClr val="00B0F0"/>
                </a:solidFill>
              </a:rPr>
              <a:t>anus</a:t>
            </a:r>
            <a:r>
              <a:rPr lang="en-US" sz="2800" dirty="0" smtClean="0"/>
              <a:t>.  </a:t>
            </a:r>
            <a:endParaRPr lang="en-US" sz="2800" dirty="0"/>
          </a:p>
          <a:p>
            <a:r>
              <a:rPr lang="en-US" sz="2800" dirty="0" smtClean="0">
                <a:solidFill>
                  <a:srgbClr val="00B0F0"/>
                </a:solidFill>
              </a:rPr>
              <a:t>Elimination</a:t>
            </a:r>
            <a:r>
              <a:rPr lang="en-US" sz="2800" dirty="0" smtClean="0"/>
              <a:t> is </a:t>
            </a:r>
            <a:r>
              <a:rPr lang="en-US" sz="2800" dirty="0"/>
              <a:t>the end of the digestion process.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591" y="3718990"/>
            <a:ext cx="2181132" cy="188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1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Let’s recap…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www.youtube.com/watch?v=1h2VW8USCAA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kitses.com/animation/swfs/digestion.swf</a:t>
            </a:r>
            <a:endParaRPr lang="en-US" dirty="0" smtClean="0"/>
          </a:p>
          <a:p>
            <a:r>
              <a:rPr lang="en-US" dirty="0">
                <a:hlinkClick r:id="rId4"/>
              </a:rPr>
              <a:t>http://science.nationalgeographic.com/science/health-and-human-body/human-body/digestive-system-article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digestion?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The process in which food is broken down, nutrients are absorbed and wastes are eliminated </a:t>
            </a:r>
          </a:p>
          <a:p>
            <a:r>
              <a:rPr lang="en-US" dirty="0" smtClean="0"/>
              <a:t>The four stages of digestion are: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Ingestion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Digestion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Absorbing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eliminating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614" y="2603143"/>
            <a:ext cx="3346360" cy="250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2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Digestion </a:t>
            </a:r>
            <a:r>
              <a:rPr lang="en-US" dirty="0"/>
              <a:t>occurs along a big tube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400" dirty="0" smtClean="0"/>
              <a:t>Your </a:t>
            </a:r>
            <a:r>
              <a:rPr lang="en-US" sz="2400" dirty="0"/>
              <a:t>digestive system is basically one </a:t>
            </a:r>
            <a:endParaRPr lang="en-US" sz="2400" dirty="0" smtClean="0"/>
          </a:p>
          <a:p>
            <a:pPr marL="0" lv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big </a:t>
            </a:r>
            <a:r>
              <a:rPr lang="en-US" sz="2400" dirty="0"/>
              <a:t>tube that </a:t>
            </a:r>
            <a:r>
              <a:rPr lang="en-US" sz="2400" dirty="0" smtClean="0"/>
              <a:t>starts </a:t>
            </a:r>
            <a:r>
              <a:rPr lang="en-US" sz="2400" dirty="0"/>
              <a:t>at your </a:t>
            </a:r>
            <a:r>
              <a:rPr lang="en-US" sz="2400" dirty="0" smtClean="0">
                <a:solidFill>
                  <a:srgbClr val="00B0F0"/>
                </a:solidFill>
              </a:rPr>
              <a:t>mouth </a:t>
            </a:r>
            <a:r>
              <a:rPr lang="en-US" sz="2400" dirty="0" smtClean="0"/>
              <a:t>and </a:t>
            </a:r>
            <a:r>
              <a:rPr lang="en-US" sz="2400" dirty="0"/>
              <a:t>ends </a:t>
            </a:r>
            <a:endParaRPr lang="en-US" sz="2400" dirty="0" smtClean="0"/>
          </a:p>
          <a:p>
            <a:pPr marL="0" lvl="0" indent="0">
              <a:buNone/>
            </a:pPr>
            <a:r>
              <a:rPr lang="en-US" sz="2400" dirty="0" smtClean="0"/>
              <a:t>    at </a:t>
            </a:r>
            <a:r>
              <a:rPr lang="en-US" sz="2400" dirty="0"/>
              <a:t>your </a:t>
            </a:r>
            <a:r>
              <a:rPr lang="en-US" sz="2400" dirty="0" smtClean="0">
                <a:solidFill>
                  <a:srgbClr val="00B0F0"/>
                </a:solidFill>
              </a:rPr>
              <a:t>anus</a:t>
            </a:r>
            <a:r>
              <a:rPr lang="en-US" sz="2400" dirty="0" smtClean="0"/>
              <a:t>.</a:t>
            </a:r>
            <a:endParaRPr lang="en-US" sz="2400" dirty="0"/>
          </a:p>
          <a:p>
            <a:pPr lvl="0"/>
            <a:r>
              <a:rPr lang="en-US" sz="2400" dirty="0"/>
              <a:t>Digestion breaks down your food so that the </a:t>
            </a:r>
          </a:p>
          <a:p>
            <a:pPr marL="0" lvl="0" indent="0">
              <a:buNone/>
            </a:pPr>
            <a:r>
              <a:rPr lang="en-US" sz="2400" dirty="0" smtClean="0"/>
              <a:t>    nutrients </a:t>
            </a:r>
            <a:r>
              <a:rPr lang="en-US" sz="2400" dirty="0"/>
              <a:t>can get </a:t>
            </a:r>
            <a:r>
              <a:rPr lang="en-US" sz="2400" dirty="0" smtClean="0">
                <a:solidFill>
                  <a:srgbClr val="00B0F0"/>
                </a:solidFill>
              </a:rPr>
              <a:t>absorbed</a:t>
            </a:r>
            <a:r>
              <a:rPr lang="en-US" sz="2400" dirty="0" smtClean="0"/>
              <a:t>.</a:t>
            </a:r>
            <a:endParaRPr lang="en-US" sz="2400" dirty="0"/>
          </a:p>
          <a:p>
            <a:pPr lvl="0"/>
            <a:r>
              <a:rPr lang="en-US" sz="2400" dirty="0"/>
              <a:t>Anything not absorbed is </a:t>
            </a:r>
            <a:r>
              <a:rPr lang="en-US" sz="2400" dirty="0" smtClean="0">
                <a:solidFill>
                  <a:srgbClr val="00B0F0"/>
                </a:solidFill>
              </a:rPr>
              <a:t>eliminated</a:t>
            </a:r>
            <a:r>
              <a:rPr lang="en-US" sz="2400" dirty="0" smtClean="0"/>
              <a:t> </a:t>
            </a:r>
            <a:r>
              <a:rPr lang="en-US" sz="2400" dirty="0"/>
              <a:t>in the feces.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125" y="1587859"/>
            <a:ext cx="2480201" cy="35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5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1: Ingestion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/>
              <a:t>“To ingest” means to </a:t>
            </a:r>
            <a:r>
              <a:rPr lang="en-US" sz="2800" dirty="0" smtClean="0">
                <a:solidFill>
                  <a:srgbClr val="00B0F0"/>
                </a:solidFill>
              </a:rPr>
              <a:t>take in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It is the starting point of the digestive process.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642" y="1839351"/>
            <a:ext cx="26765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2: digestion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7178" y="720523"/>
            <a:ext cx="10655505" cy="4064855"/>
          </a:xfrm>
        </p:spPr>
        <p:txBody>
          <a:bodyPr>
            <a:normAutofit/>
          </a:bodyPr>
          <a:lstStyle/>
          <a:p>
            <a:r>
              <a:rPr lang="en-US" dirty="0"/>
              <a:t>You start digesting food the moment you start </a:t>
            </a:r>
            <a:r>
              <a:rPr lang="en-US" dirty="0" smtClean="0">
                <a:solidFill>
                  <a:srgbClr val="00B0F0"/>
                </a:solidFill>
              </a:rPr>
              <a:t>chewing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When food enters your mouth, it undergoes both mechanical and chemical digestion.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915123"/>
              </p:ext>
            </p:extLst>
          </p:nvPr>
        </p:nvGraphicFramePr>
        <p:xfrm>
          <a:off x="1400934" y="2994428"/>
          <a:ext cx="81280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2586"/>
                <a:gridCol w="4055414"/>
              </a:tblGrid>
              <a:tr h="3522282">
                <a:tc>
                  <a:txBody>
                    <a:bodyPr/>
                    <a:lstStyle/>
                    <a:p>
                      <a:r>
                        <a:rPr lang="en-US" sz="2000" b="0" u="sng" dirty="0" smtClean="0"/>
                        <a:t>mechanical digestion: </a:t>
                      </a:r>
                    </a:p>
                    <a:p>
                      <a:r>
                        <a:rPr lang="en-US" sz="2000" b="0" dirty="0" smtClean="0"/>
                        <a:t>(teeth and tongue)</a:t>
                      </a:r>
                    </a:p>
                    <a:p>
                      <a:r>
                        <a:rPr lang="en-US" sz="2000" b="0" dirty="0" smtClean="0"/>
                        <a:t> </a:t>
                      </a:r>
                      <a:r>
                        <a:rPr lang="en-US" sz="2000" b="0" dirty="0" smtClean="0">
                          <a:solidFill>
                            <a:srgbClr val="00B0F0"/>
                          </a:solidFill>
                        </a:rPr>
                        <a:t>the breakdown of food into small enough pieces to swallow</a:t>
                      </a:r>
                    </a:p>
                    <a:p>
                      <a:endParaRPr lang="en-US" sz="2000" b="0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en-US" sz="2000" b="0" dirty="0" smtClean="0"/>
                        <a:t>Each small piece of food is called </a:t>
                      </a:r>
                      <a:r>
                        <a:rPr lang="en-US" sz="2000" b="0" dirty="0" smtClean="0">
                          <a:solidFill>
                            <a:srgbClr val="00B0F0"/>
                          </a:solidFill>
                        </a:rPr>
                        <a:t>bolus</a:t>
                      </a:r>
                      <a:r>
                        <a:rPr lang="en-US" sz="2000" b="0" dirty="0" smtClean="0"/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u="sng" dirty="0" smtClean="0"/>
                        <a:t>chemical digestion</a:t>
                      </a:r>
                      <a:r>
                        <a:rPr lang="en-US" sz="2000" b="0" dirty="0" smtClean="0"/>
                        <a:t>: </a:t>
                      </a:r>
                    </a:p>
                    <a:p>
                      <a:r>
                        <a:rPr lang="en-US" sz="2000" b="0" dirty="0" smtClean="0">
                          <a:solidFill>
                            <a:srgbClr val="00B0F0"/>
                          </a:solidFill>
                        </a:rPr>
                        <a:t>the breakdown of food by chemicals in the body </a:t>
                      </a:r>
                    </a:p>
                    <a:p>
                      <a:endParaRPr lang="en-US" sz="2000" b="0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en-US" sz="2000" b="0" dirty="0" smtClean="0"/>
                        <a:t>When saliva coats the bolus it begins to break it down </a:t>
                      </a:r>
                    </a:p>
                    <a:p>
                      <a:endParaRPr lang="en-US" sz="2000" b="0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en-US" sz="2000" b="0" dirty="0" smtClean="0"/>
                        <a:t>An enzyme called </a:t>
                      </a:r>
                      <a:r>
                        <a:rPr lang="en-US" sz="2000" b="0" dirty="0" smtClean="0">
                          <a:solidFill>
                            <a:srgbClr val="00B0F0"/>
                          </a:solidFill>
                        </a:rPr>
                        <a:t>amylase </a:t>
                      </a:r>
                      <a:r>
                        <a:rPr lang="en-US" sz="2000" b="0" dirty="0" smtClean="0"/>
                        <a:t>in your saliva begins to break down complex carbohydrates into simple carbohydrates.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5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Mechanical digestion vs. chemical digestion 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35617" y="1712889"/>
            <a:ext cx="3631843" cy="3687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242" y="1712888"/>
            <a:ext cx="4911824" cy="368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Stage 2: Digestion…..</a:t>
            </a:r>
            <a:r>
              <a:rPr lang="en-US" sz="2700" i="1" dirty="0" smtClean="0"/>
              <a:t>on the way to the stomach</a:t>
            </a:r>
            <a:endParaRPr lang="en-US" sz="27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As food moves from your mouth it passes through the pharynx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The pharynx is the tube at the meeting point of the airway and the esophagus. </a:t>
            </a:r>
            <a:endParaRPr lang="en-US" dirty="0"/>
          </a:p>
          <a:p>
            <a:r>
              <a:rPr lang="en-US" dirty="0"/>
              <a:t>To make sure that food doesn’t enter your airway tube, a small flap of flesh covers the airway tube.  It is called the </a:t>
            </a:r>
            <a:r>
              <a:rPr lang="en-US" dirty="0" smtClean="0">
                <a:solidFill>
                  <a:srgbClr val="00B0F0"/>
                </a:solidFill>
              </a:rPr>
              <a:t>epiglottis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When you swallow, the epiglottis covers your airway tube and your food enters the esophagus.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881" y="4571869"/>
            <a:ext cx="2006789" cy="1605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628" y="1460309"/>
            <a:ext cx="2140576" cy="1605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5336" y="4571868"/>
            <a:ext cx="2086291" cy="160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Stage 2: Digestion</a:t>
            </a:r>
            <a:r>
              <a:rPr lang="en-US" dirty="0" smtClean="0"/>
              <a:t>…..</a:t>
            </a:r>
            <a:r>
              <a:rPr lang="en-US" sz="3100" i="1" dirty="0" smtClean="0"/>
              <a:t>in the stomach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Inside </a:t>
            </a:r>
            <a:r>
              <a:rPr lang="en-US" sz="2800" dirty="0"/>
              <a:t>the stomach is </a:t>
            </a:r>
            <a:r>
              <a:rPr lang="en-US" sz="2800" dirty="0" smtClean="0">
                <a:solidFill>
                  <a:srgbClr val="00B0F0"/>
                </a:solidFill>
              </a:rPr>
              <a:t>gastric juice</a:t>
            </a:r>
            <a:r>
              <a:rPr lang="en-US" sz="2800" dirty="0" smtClean="0"/>
              <a:t>, </a:t>
            </a:r>
            <a:r>
              <a:rPr lang="en-US" sz="2800" dirty="0"/>
              <a:t>which is very acidic.  </a:t>
            </a:r>
          </a:p>
          <a:p>
            <a:r>
              <a:rPr lang="en-US" sz="2800" dirty="0"/>
              <a:t>It is made from hydrochloric acid, mucus and enzymes.</a:t>
            </a:r>
          </a:p>
          <a:p>
            <a:r>
              <a:rPr lang="en-US" sz="2800" dirty="0"/>
              <a:t>The stomach walls are lined with </a:t>
            </a:r>
            <a:r>
              <a:rPr lang="en-US" sz="2800" dirty="0" smtClean="0">
                <a:solidFill>
                  <a:srgbClr val="00B0F0"/>
                </a:solidFill>
              </a:rPr>
              <a:t>mucus</a:t>
            </a:r>
            <a:r>
              <a:rPr lang="en-US" sz="2800" dirty="0" smtClean="0"/>
              <a:t> </a:t>
            </a:r>
            <a:r>
              <a:rPr lang="en-US" sz="2800" dirty="0"/>
              <a:t>to protect the tissue from being damaged by the acid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An enzyme called </a:t>
            </a:r>
            <a:r>
              <a:rPr lang="en-US" sz="2800" dirty="0" smtClean="0">
                <a:solidFill>
                  <a:srgbClr val="00B0F0"/>
                </a:solidFill>
              </a:rPr>
              <a:t>pepsin</a:t>
            </a:r>
            <a:r>
              <a:rPr lang="en-US" sz="2800" dirty="0" smtClean="0"/>
              <a:t>, </a:t>
            </a:r>
            <a:r>
              <a:rPr lang="en-US" sz="2800" dirty="0"/>
              <a:t>present in gastric juice, breaks down protein.</a:t>
            </a:r>
          </a:p>
          <a:p>
            <a:r>
              <a:rPr lang="en-US" sz="2800" dirty="0"/>
              <a:t>The bolus that enters your stomach breaks down into a liquid called </a:t>
            </a:r>
            <a:r>
              <a:rPr lang="en-US" sz="2800" dirty="0" err="1" smtClean="0">
                <a:solidFill>
                  <a:srgbClr val="00B0F0"/>
                </a:solidFill>
              </a:rPr>
              <a:t>chyme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738" y="1126909"/>
            <a:ext cx="2112314" cy="1377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667" y="4485723"/>
            <a:ext cx="1856436" cy="113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5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 2:Digestion..</a:t>
            </a:r>
            <a:r>
              <a:rPr lang="en-US" sz="2800" dirty="0" smtClean="0"/>
              <a:t>small intestine and some other organs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first </a:t>
            </a:r>
            <a:r>
              <a:rPr lang="en-US" dirty="0" err="1"/>
              <a:t>metre</a:t>
            </a:r>
            <a:r>
              <a:rPr lang="en-US" dirty="0"/>
              <a:t> of the small intestine is called the </a:t>
            </a:r>
            <a:r>
              <a:rPr lang="en-US" dirty="0" smtClean="0">
                <a:solidFill>
                  <a:srgbClr val="00B0F0"/>
                </a:solidFill>
              </a:rPr>
              <a:t>duodenum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pancreas adds </a:t>
            </a:r>
            <a:r>
              <a:rPr lang="en-US" dirty="0" smtClean="0">
                <a:solidFill>
                  <a:srgbClr val="00B0F0"/>
                </a:solidFill>
              </a:rPr>
              <a:t>enzymes</a:t>
            </a:r>
            <a:r>
              <a:rPr lang="en-US" dirty="0" smtClean="0"/>
              <a:t> </a:t>
            </a:r>
            <a:r>
              <a:rPr lang="en-US" dirty="0"/>
              <a:t>that help break down the carbohydrates, protein, and fat in the </a:t>
            </a:r>
            <a:r>
              <a:rPr lang="en-US" dirty="0" err="1"/>
              <a:t>chyme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liver produces </a:t>
            </a:r>
            <a:r>
              <a:rPr lang="en-US" dirty="0" smtClean="0">
                <a:solidFill>
                  <a:srgbClr val="00B0F0"/>
                </a:solidFill>
              </a:rPr>
              <a:t>bile</a:t>
            </a:r>
            <a:r>
              <a:rPr lang="en-US" dirty="0" smtClean="0"/>
              <a:t> </a:t>
            </a:r>
            <a:r>
              <a:rPr lang="en-US" dirty="0"/>
              <a:t>which is stored in the gall bladder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Bile breaks the globs of </a:t>
            </a:r>
            <a:r>
              <a:rPr lang="en-US" dirty="0" smtClean="0">
                <a:solidFill>
                  <a:srgbClr val="00B0F0"/>
                </a:solidFill>
              </a:rPr>
              <a:t>fats</a:t>
            </a:r>
            <a:r>
              <a:rPr lang="en-US" dirty="0" smtClean="0"/>
              <a:t> </a:t>
            </a:r>
            <a:r>
              <a:rPr lang="en-US" dirty="0"/>
              <a:t>into smaller droplets.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606" y="1535805"/>
            <a:ext cx="2348239" cy="1529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883" y="3499139"/>
            <a:ext cx="2927343" cy="198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251</TotalTime>
  <Words>598</Words>
  <Application>Microsoft Office PowerPoint</Application>
  <PresentationFormat>Widescreen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Impact</vt:lpstr>
      <vt:lpstr>Main Event</vt:lpstr>
      <vt:lpstr>Digestion System</vt:lpstr>
      <vt:lpstr>What is digestion? </vt:lpstr>
      <vt:lpstr> Digestion occurs along a big tube </vt:lpstr>
      <vt:lpstr>Stage 1: Ingestion</vt:lpstr>
      <vt:lpstr>Stage 2: digestion</vt:lpstr>
      <vt:lpstr>Mechanical digestion vs. chemical digestion </vt:lpstr>
      <vt:lpstr>Stage 2: Digestion…..on the way to the stomach</vt:lpstr>
      <vt:lpstr>Stage 2: Digestion…..in the stomach </vt:lpstr>
      <vt:lpstr>Stage 2:Digestion..small intestine and some other organs</vt:lpstr>
      <vt:lpstr>Stage 3: Absorbing </vt:lpstr>
      <vt:lpstr>Stage 3: Absorbing</vt:lpstr>
      <vt:lpstr>Stage 4: eliminating</vt:lpstr>
      <vt:lpstr>Let’s recap…</vt:lpstr>
    </vt:vector>
  </TitlesOfParts>
  <Company>Collingwood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Digestion System</dc:title>
  <dc:creator>Evan Hall</dc:creator>
  <cp:lastModifiedBy>Calindy Ramsden</cp:lastModifiedBy>
  <cp:revision>10</cp:revision>
  <dcterms:created xsi:type="dcterms:W3CDTF">2016-03-01T17:21:10Z</dcterms:created>
  <dcterms:modified xsi:type="dcterms:W3CDTF">2016-03-04T15:46:27Z</dcterms:modified>
</cp:coreProperties>
</file>